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7" r:id="rId2"/>
    <p:sldId id="259" r:id="rId3"/>
    <p:sldId id="258" r:id="rId4"/>
    <p:sldId id="256" r:id="rId5"/>
    <p:sldId id="260"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1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91C063A-05A8-4AA6-A419-CFDF235A764D}" type="datetimeFigureOut">
              <a:rPr lang="it-IT" smtClean="0"/>
              <a:t>26/05/2017</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59042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smtClean="0"/>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1C063A-05A8-4AA6-A419-CFDF235A764D}" type="datetimeFigureOut">
              <a:rPr lang="it-IT" smtClean="0"/>
              <a:t>26/05/2017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301955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1C063A-05A8-4AA6-A419-CFDF235A764D}" type="datetimeFigureOut">
              <a:rPr lang="it-IT" smtClean="0"/>
              <a:t>26/05/2017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1153017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1C063A-05A8-4AA6-A419-CFDF235A764D}" type="datetimeFigureOut">
              <a:rPr lang="it-IT" smtClean="0"/>
              <a:t>26/05/2017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6A27D8-889D-4D85-8458-67C9965CF25C}"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76536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1C063A-05A8-4AA6-A419-CFDF235A764D}" type="datetimeFigureOut">
              <a:rPr lang="it-IT" smtClean="0"/>
              <a:t>26/05/2017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952880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91C063A-05A8-4AA6-A419-CFDF235A764D}" type="datetimeFigureOut">
              <a:rPr lang="it-IT" smtClean="0"/>
              <a:t>26/05/2017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2171680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smtClean="0"/>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91C063A-05A8-4AA6-A419-CFDF235A764D}" type="datetimeFigureOut">
              <a:rPr lang="it-IT" smtClean="0"/>
              <a:t>26/05/2017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1806153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1C063A-05A8-4AA6-A419-CFDF235A764D}" type="datetimeFigureOut">
              <a:rPr lang="it-IT" smtClean="0"/>
              <a:t>26/05/2017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2226585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1C063A-05A8-4AA6-A419-CFDF235A764D}" type="datetimeFigureOut">
              <a:rPr lang="it-IT" smtClean="0"/>
              <a:t>26/05/2017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138936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1C063A-05A8-4AA6-A419-CFDF235A764D}" type="datetimeFigureOut">
              <a:rPr lang="it-IT" smtClean="0"/>
              <a:t>26/05/2017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10580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91C063A-05A8-4AA6-A419-CFDF235A764D}" type="datetimeFigureOut">
              <a:rPr lang="it-IT" smtClean="0"/>
              <a:t>26/05/2017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246018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91C063A-05A8-4AA6-A419-CFDF235A764D}" type="datetimeFigureOut">
              <a:rPr lang="it-IT" smtClean="0"/>
              <a:t>26/05/2017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350715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91C063A-05A8-4AA6-A419-CFDF235A764D}" type="datetimeFigureOut">
              <a:rPr lang="it-IT" smtClean="0"/>
              <a:t>26/05/2017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323721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91C063A-05A8-4AA6-A419-CFDF235A764D}" type="datetimeFigureOut">
              <a:rPr lang="it-IT" smtClean="0"/>
              <a:t>26/05/2017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113545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C063A-05A8-4AA6-A419-CFDF235A764D}" type="datetimeFigureOut">
              <a:rPr lang="it-IT" smtClean="0"/>
              <a:t>26/05/2017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41191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1C063A-05A8-4AA6-A419-CFDF235A764D}" type="datetimeFigureOut">
              <a:rPr lang="it-IT" smtClean="0"/>
              <a:t>26/05/2017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331902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1C063A-05A8-4AA6-A419-CFDF235A764D}" type="datetimeFigureOut">
              <a:rPr lang="it-IT" smtClean="0"/>
              <a:t>26/05/2017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6A27D8-889D-4D85-8458-67C9965CF25C}" type="slidenum">
              <a:rPr lang="it-IT" smtClean="0"/>
              <a:t>‹N›</a:t>
            </a:fld>
            <a:endParaRPr lang="it-IT"/>
          </a:p>
        </p:txBody>
      </p:sp>
    </p:spTree>
    <p:extLst>
      <p:ext uri="{BB962C8B-B14F-4D97-AF65-F5344CB8AC3E}">
        <p14:creationId xmlns:p14="http://schemas.microsoft.com/office/powerpoint/2010/main" val="365330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91C063A-05A8-4AA6-A419-CFDF235A764D}" type="datetimeFigureOut">
              <a:rPr lang="it-IT" smtClean="0"/>
              <a:t>26/05/2017</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36A27D8-889D-4D85-8458-67C9965CF25C}" type="slidenum">
              <a:rPr lang="it-IT" smtClean="0"/>
              <a:t>‹N›</a:t>
            </a:fld>
            <a:endParaRPr lang="it-IT"/>
          </a:p>
        </p:txBody>
      </p:sp>
    </p:spTree>
    <p:extLst>
      <p:ext uri="{BB962C8B-B14F-4D97-AF65-F5344CB8AC3E}">
        <p14:creationId xmlns:p14="http://schemas.microsoft.com/office/powerpoint/2010/main" val="941698823"/>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05625" y="399245"/>
            <a:ext cx="10515600" cy="6894195"/>
          </a:xfrm>
          <a:prstGeom prst="rect">
            <a:avLst/>
          </a:prstGeom>
          <a:noFill/>
        </p:spPr>
        <p:txBody>
          <a:bodyPr wrap="square" rtlCol="0">
            <a:spAutoFit/>
          </a:bodyPr>
          <a:lstStyle/>
          <a:p>
            <a:r>
              <a:rPr lang="it-IT" sz="3200" dirty="0" smtClean="0">
                <a:solidFill>
                  <a:srgbClr val="FF0000"/>
                </a:solidFill>
              </a:rPr>
              <a:t>LA COSCIENZA</a:t>
            </a:r>
          </a:p>
          <a:p>
            <a:endParaRPr lang="it-IT" dirty="0" smtClean="0"/>
          </a:p>
          <a:p>
            <a:r>
              <a:rPr lang="it-IT" sz="2400" dirty="0" smtClean="0">
                <a:latin typeface="Bell MT" panose="02020503060305020303" pitchFamily="18" charset="0"/>
              </a:rPr>
              <a:t>Lipsia stesso giorno… </a:t>
            </a:r>
          </a:p>
          <a:p>
            <a:endParaRPr lang="it-IT" sz="2400" i="1" dirty="0" smtClean="0">
              <a:latin typeface="Bell MT" panose="02020503060305020303" pitchFamily="18" charset="0"/>
            </a:endParaRPr>
          </a:p>
          <a:p>
            <a:r>
              <a:rPr lang="it-IT" sz="2800" i="1" dirty="0" smtClean="0">
                <a:latin typeface="Bell MT" panose="02020503060305020303" pitchFamily="18" charset="0"/>
              </a:rPr>
              <a:t>&lt;&lt; Heinrich mi ha fatto promettere di portare questo segreto nella tomba, ma dopo sessant’anni basta.&gt;&gt;</a:t>
            </a:r>
          </a:p>
          <a:p>
            <a:r>
              <a:rPr lang="it-IT" sz="2800" i="1" dirty="0" smtClean="0">
                <a:latin typeface="Bell MT" panose="02020503060305020303" pitchFamily="18" charset="0"/>
              </a:rPr>
              <a:t>Otto ricorda quel giorno assurdo, la loro grande occasione di libertà.</a:t>
            </a:r>
          </a:p>
          <a:p>
            <a:r>
              <a:rPr lang="it-IT" sz="2800" i="1" dirty="0" smtClean="0">
                <a:latin typeface="Bell MT" panose="02020503060305020303" pitchFamily="18" charset="0"/>
              </a:rPr>
              <a:t>&lt;&lt;Sapevo che Heinrich e il colonnello Lowe si erano intrattenuti in brevi colloqui di cui ignoravo il contenuto. Aveva fatto ad Heinrich una proposta: gli offriva la libertà in cambio della consegna di un dossier, un plico top secret.&gt;&gt;</a:t>
            </a:r>
          </a:p>
          <a:p>
            <a:r>
              <a:rPr lang="it-IT" sz="2800" i="1" dirty="0" smtClean="0">
                <a:latin typeface="Bell MT" panose="02020503060305020303" pitchFamily="18" charset="0"/>
              </a:rPr>
              <a:t>… 150 uomini 90 donne e 20 bambini ebrei avrebbero ottenuto la libertà…</a:t>
            </a:r>
          </a:p>
          <a:p>
            <a:r>
              <a:rPr lang="it-IT" sz="2800" i="1" dirty="0" smtClean="0">
                <a:latin typeface="Bell MT" panose="02020503060305020303" pitchFamily="18" charset="0"/>
              </a:rPr>
              <a:t>Avevamo ventiquattr’ore di tempo per dare al colonnello l’elenco dei nomi…</a:t>
            </a:r>
          </a:p>
          <a:p>
            <a:r>
              <a:rPr lang="it-IT" sz="2800" i="1" dirty="0" smtClean="0">
                <a:latin typeface="Bell MT" panose="02020503060305020303" pitchFamily="18" charset="0"/>
              </a:rPr>
              <a:t>…erano tanti, troppi.</a:t>
            </a:r>
          </a:p>
          <a:p>
            <a:endParaRPr lang="it-IT" sz="2800" dirty="0" smtClean="0">
              <a:latin typeface="Bell MT" panose="02020503060305020303" pitchFamily="18" charset="0"/>
            </a:endParaRPr>
          </a:p>
          <a:p>
            <a:endParaRPr lang="it-IT" dirty="0" smtClean="0"/>
          </a:p>
          <a:p>
            <a:endParaRPr lang="it-IT" dirty="0" smtClean="0"/>
          </a:p>
        </p:txBody>
      </p:sp>
      <p:pic>
        <p:nvPicPr>
          <p:cNvPr id="4" name="Yiruma - River Flows In Yo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33077" y="6147516"/>
            <a:ext cx="386365" cy="386365"/>
          </a:xfrm>
          <a:prstGeom prst="rect">
            <a:avLst/>
          </a:prstGeom>
        </p:spPr>
      </p:pic>
    </p:spTree>
    <p:extLst>
      <p:ext uri="{BB962C8B-B14F-4D97-AF65-F5344CB8AC3E}">
        <p14:creationId xmlns:p14="http://schemas.microsoft.com/office/powerpoint/2010/main" val="167419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9"/>
            <a:ext cx="12192000" cy="280759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782" y="2807594"/>
            <a:ext cx="3335629" cy="4050406"/>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257" y="2807594"/>
            <a:ext cx="3071610" cy="4050406"/>
          </a:xfrm>
          <a:prstGeom prst="rect">
            <a:avLst/>
          </a:prstGeom>
        </p:spPr>
      </p:pic>
    </p:spTree>
    <p:extLst>
      <p:ext uri="{BB962C8B-B14F-4D97-AF65-F5344CB8AC3E}">
        <p14:creationId xmlns:p14="http://schemas.microsoft.com/office/powerpoint/2010/main" val="278092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2594" y="218941"/>
            <a:ext cx="10515600" cy="5705846"/>
          </a:xfrm>
        </p:spPr>
        <p:txBody>
          <a:bodyPr>
            <a:normAutofit/>
          </a:bodyPr>
          <a:lstStyle/>
          <a:p>
            <a:r>
              <a:rPr lang="it-IT" sz="2400" i="1" cap="none" dirty="0" smtClean="0">
                <a:latin typeface="Bell MT" panose="02020503060305020303" pitchFamily="18" charset="0"/>
              </a:rPr>
              <a:t>…Li scrivemmo col carbone, sulle foglie delle pannocchie sgranate: una lista di carbone, nera come la morte, come la fine delle speranze…</a:t>
            </a:r>
            <a:br>
              <a:rPr lang="it-IT" sz="2400" i="1" cap="none" dirty="0" smtClean="0">
                <a:latin typeface="Bell MT" panose="02020503060305020303" pitchFamily="18" charset="0"/>
              </a:rPr>
            </a:br>
            <a:r>
              <a:rPr lang="it-IT" sz="2400" i="1" cap="none" dirty="0" smtClean="0">
                <a:latin typeface="Bell MT" panose="02020503060305020303" pitchFamily="18" charset="0"/>
              </a:rPr>
              <a:t>una scelta atroce che per alcuni sarebbe diventata un’opportunità.</a:t>
            </a:r>
            <a:br>
              <a:rPr lang="it-IT" sz="2400" i="1" cap="none" dirty="0" smtClean="0">
                <a:latin typeface="Bell MT" panose="02020503060305020303" pitchFamily="18" charset="0"/>
              </a:rPr>
            </a:br>
            <a:r>
              <a:rPr lang="it-IT" sz="2400" i="1" cap="none" dirty="0" smtClean="0">
                <a:latin typeface="Bell MT" panose="02020503060305020303" pitchFamily="18" charset="0"/>
              </a:rPr>
              <a:t>Come scegliere? Quale criterio utilizzare? Era tutto più grande di noi.</a:t>
            </a:r>
            <a:br>
              <a:rPr lang="it-IT" sz="2400" i="1" cap="none" dirty="0" smtClean="0">
                <a:latin typeface="Bell MT" panose="02020503060305020303" pitchFamily="18" charset="0"/>
              </a:rPr>
            </a:br>
            <a:r>
              <a:rPr lang="it-IT" sz="2400" i="1" cap="none" dirty="0" smtClean="0">
                <a:latin typeface="Bell MT" panose="02020503060305020303" pitchFamily="18" charset="0"/>
              </a:rPr>
              <a:t>Da quel momento, noi due eravamo i depositari di quel segreto atroce.</a:t>
            </a:r>
            <a:br>
              <a:rPr lang="it-IT" sz="2400" i="1" cap="none" dirty="0" smtClean="0">
                <a:latin typeface="Bell MT" panose="02020503060305020303" pitchFamily="18" charset="0"/>
              </a:rPr>
            </a:br>
            <a:r>
              <a:rPr lang="it-IT" sz="2400" i="1" cap="none" dirty="0" smtClean="0">
                <a:latin typeface="Bell MT" panose="02020503060305020303" pitchFamily="18" charset="0"/>
              </a:rPr>
              <a:t>Non ci siamo mai confrontati, mai più…</a:t>
            </a:r>
            <a:br>
              <a:rPr lang="it-IT" sz="2400" i="1" cap="none" dirty="0" smtClean="0">
                <a:latin typeface="Bell MT" panose="02020503060305020303" pitchFamily="18" charset="0"/>
              </a:rPr>
            </a:br>
            <a:r>
              <a:rPr lang="it-IT" sz="2400" i="1" cap="none" dirty="0" smtClean="0">
                <a:latin typeface="Bell MT" panose="02020503060305020303" pitchFamily="18" charset="0"/>
              </a:rPr>
              <a:t>Di quello che ci gelava il sangue, dei dubbi della nostra coscienza, se avessimo fatto bene o male.</a:t>
            </a:r>
            <a:br>
              <a:rPr lang="it-IT" sz="2400" i="1" cap="none" dirty="0" smtClean="0">
                <a:latin typeface="Bell MT" panose="02020503060305020303" pitchFamily="18" charset="0"/>
              </a:rPr>
            </a:br>
            <a:r>
              <a:rPr lang="it-IT" sz="2400" i="1" cap="none" dirty="0" smtClean="0">
                <a:latin typeface="Bell MT" panose="02020503060305020303" pitchFamily="18" charset="0"/>
              </a:rPr>
              <a:t>L’inferno nell’inferno</a:t>
            </a:r>
            <a:br>
              <a:rPr lang="it-IT" sz="2400" i="1" cap="none" dirty="0" smtClean="0">
                <a:latin typeface="Bell MT" panose="02020503060305020303" pitchFamily="18" charset="0"/>
              </a:rPr>
            </a:br>
            <a:r>
              <a:rPr lang="it-IT" sz="2400" i="1" cap="none" dirty="0" smtClean="0">
                <a:latin typeface="Bell MT" panose="02020503060305020303" pitchFamily="18" charset="0"/>
              </a:rPr>
              <a:t>ci siamo fatti coraggio e abbiamo rischiato…</a:t>
            </a:r>
            <a:br>
              <a:rPr lang="it-IT" sz="2400" i="1" cap="none" dirty="0" smtClean="0">
                <a:latin typeface="Bell MT" panose="02020503060305020303" pitchFamily="18" charset="0"/>
              </a:rPr>
            </a:br>
            <a:r>
              <a:rPr lang="it-IT" sz="2400" b="1" i="1" cap="none" dirty="0" smtClean="0">
                <a:latin typeface="Bell MT" panose="02020503060305020303" pitchFamily="18" charset="0"/>
              </a:rPr>
              <a:t/>
            </a:r>
            <a:br>
              <a:rPr lang="it-IT" sz="2400" b="1" i="1" cap="none" dirty="0" smtClean="0">
                <a:latin typeface="Bell MT" panose="02020503060305020303" pitchFamily="18" charset="0"/>
              </a:rPr>
            </a:br>
            <a:r>
              <a:rPr lang="it-IT" sz="2400" b="1" dirty="0" smtClean="0">
                <a:latin typeface="Bell MT" panose="02020503060305020303" pitchFamily="18" charset="0"/>
              </a:rPr>
              <a:t/>
            </a:r>
            <a:br>
              <a:rPr lang="it-IT" sz="2400" b="1" dirty="0" smtClean="0">
                <a:latin typeface="Bell MT" panose="02020503060305020303" pitchFamily="18" charset="0"/>
              </a:rPr>
            </a:br>
            <a:r>
              <a:rPr lang="it-IT" sz="2400" b="1" dirty="0">
                <a:latin typeface="Bell MT" panose="02020503060305020303" pitchFamily="18" charset="0"/>
              </a:rPr>
              <a:t/>
            </a:r>
            <a:br>
              <a:rPr lang="it-IT" sz="2400" b="1" dirty="0">
                <a:latin typeface="Bell MT" panose="02020503060305020303" pitchFamily="18" charset="0"/>
              </a:rPr>
            </a:br>
            <a:r>
              <a:rPr lang="it-IT" sz="2400" b="1" dirty="0" smtClean="0">
                <a:latin typeface="Bell MT" panose="02020503060305020303" pitchFamily="18" charset="0"/>
              </a:rPr>
              <a:t>noi la chiamavamo la lista di carbone</a:t>
            </a:r>
            <a:r>
              <a:rPr lang="it-IT" sz="2400" dirty="0" smtClean="0">
                <a:latin typeface="Bell MT" panose="02020503060305020303" pitchFamily="18" charset="0"/>
              </a:rPr>
              <a:t>.</a:t>
            </a:r>
            <a:br>
              <a:rPr lang="it-IT" sz="2400" dirty="0" smtClean="0">
                <a:latin typeface="Bell MT" panose="02020503060305020303" pitchFamily="18" charset="0"/>
              </a:rPr>
            </a:br>
            <a:endParaRPr lang="it-IT" sz="2400" dirty="0">
              <a:latin typeface="Bell MT" panose="02020503060305020303" pitchFamily="18" charset="0"/>
            </a:endParaRPr>
          </a:p>
        </p:txBody>
      </p:sp>
    </p:spTree>
    <p:extLst>
      <p:ext uri="{BB962C8B-B14F-4D97-AF65-F5344CB8AC3E}">
        <p14:creationId xmlns:p14="http://schemas.microsoft.com/office/powerpoint/2010/main" val="14498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13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6615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0"/>
            <a:ext cx="9905998" cy="1478570"/>
          </a:xfrm>
        </p:spPr>
        <p:txBody>
          <a:bodyPr>
            <a:normAutofit/>
          </a:bodyPr>
          <a:lstStyle/>
          <a:p>
            <a:r>
              <a:rPr lang="it-IT" smtClean="0">
                <a:latin typeface="Bell MT" panose="02020503060305020303" pitchFamily="18" charset="0"/>
              </a:rPr>
              <a:t>sappiamo </a:t>
            </a:r>
            <a:r>
              <a:rPr lang="it-IT" dirty="0" smtClean="0">
                <a:latin typeface="Bell MT" panose="02020503060305020303" pitchFamily="18" charset="0"/>
              </a:rPr>
              <a:t>quanto è importante la coscienza?</a:t>
            </a:r>
            <a:endParaRPr lang="it-IT" dirty="0">
              <a:latin typeface="Bell MT" panose="02020503060305020303" pitchFamily="18" charset="0"/>
            </a:endParaRPr>
          </a:p>
        </p:txBody>
      </p:sp>
      <p:sp>
        <p:nvSpPr>
          <p:cNvPr id="3" name="Segnaposto contenuto 2"/>
          <p:cNvSpPr>
            <a:spLocks noGrp="1"/>
          </p:cNvSpPr>
          <p:nvPr>
            <p:ph idx="1"/>
          </p:nvPr>
        </p:nvSpPr>
        <p:spPr>
          <a:xfrm>
            <a:off x="1141412" y="1478570"/>
            <a:ext cx="9905999" cy="5033516"/>
          </a:xfrm>
        </p:spPr>
        <p:txBody>
          <a:bodyPr>
            <a:noAutofit/>
          </a:bodyPr>
          <a:lstStyle/>
          <a:p>
            <a:pPr marL="0" indent="0">
              <a:buNone/>
            </a:pPr>
            <a:r>
              <a:rPr lang="it-IT" dirty="0" smtClean="0">
                <a:latin typeface="Bell MT" panose="02020503060305020303" pitchFamily="18" charset="0"/>
              </a:rPr>
              <a:t>«COSCIENZA» quante volte nella vita quotidiana usiamo questa parola? </a:t>
            </a:r>
          </a:p>
          <a:p>
            <a:pPr marL="0" indent="0">
              <a:buNone/>
            </a:pPr>
            <a:r>
              <a:rPr lang="it-IT" dirty="0" smtClean="0">
                <a:latin typeface="Bell MT" panose="02020503060305020303" pitchFamily="18" charset="0"/>
              </a:rPr>
              <a:t>Avere un peso sulla coscienza, esame di coscienza…ma poi cos’è la coscienza?</a:t>
            </a:r>
          </a:p>
          <a:p>
            <a:pPr marL="0" indent="0">
              <a:buNone/>
            </a:pPr>
            <a:r>
              <a:rPr lang="it-IT" dirty="0" smtClean="0">
                <a:latin typeface="Bell MT" panose="02020503060305020303" pitchFamily="18" charset="0"/>
              </a:rPr>
              <a:t>Se dobbiamo dare una risposta scientifica allora diremmo: «coscienza nel </a:t>
            </a:r>
            <a:r>
              <a:rPr lang="it-IT" dirty="0">
                <a:latin typeface="Bell MT" panose="02020503060305020303" pitchFamily="18" charset="0"/>
              </a:rPr>
              <a:t>linguaggio comune, la valutazione morale del proprio agire, spesso intesa come criterio supremo della </a:t>
            </a:r>
            <a:r>
              <a:rPr lang="it-IT" dirty="0" smtClean="0">
                <a:latin typeface="Bell MT" panose="02020503060305020303" pitchFamily="18" charset="0"/>
              </a:rPr>
              <a:t>moralità.»</a:t>
            </a:r>
          </a:p>
          <a:p>
            <a:pPr marL="0" indent="0">
              <a:buNone/>
            </a:pPr>
            <a:r>
              <a:rPr lang="it-IT" dirty="0" smtClean="0">
                <a:latin typeface="Bell MT" panose="02020503060305020303" pitchFamily="18" charset="0"/>
              </a:rPr>
              <a:t>In realtà la coscienza per l’uomo è essenziale e molto spesso cerchiamo di nascondere ciò che ci preme su di essa, </a:t>
            </a:r>
            <a:r>
              <a:rPr lang="it-IT" dirty="0" err="1" smtClean="0">
                <a:latin typeface="Bell MT" panose="02020503060305020303" pitchFamily="18" charset="0"/>
              </a:rPr>
              <a:t>perchè</a:t>
            </a:r>
            <a:r>
              <a:rPr lang="it-IT" dirty="0" smtClean="0">
                <a:latin typeface="Bell MT" panose="02020503060305020303" pitchFamily="18" charset="0"/>
              </a:rPr>
              <a:t> si tratta di una virtù morale superiore, difficile da comprendere  che tutti abbiamo.</a:t>
            </a:r>
          </a:p>
          <a:p>
            <a:pPr marL="0" indent="0">
              <a:buNone/>
            </a:pPr>
            <a:r>
              <a:rPr lang="it-IT" dirty="0" smtClean="0">
                <a:latin typeface="Bell MT" panose="02020503060305020303" pitchFamily="18" charset="0"/>
              </a:rPr>
              <a:t>Essa ci torna in mente  solo nel momento in cui magari dobbiamo affrontare scelte difficili, ma è un elemento estremamente importante nella vita dell’uomo che lo accompagna anche nella propria quotidianità. </a:t>
            </a:r>
          </a:p>
        </p:txBody>
      </p:sp>
    </p:spTree>
    <p:extLst>
      <p:ext uri="{BB962C8B-B14F-4D97-AF65-F5344CB8AC3E}">
        <p14:creationId xmlns:p14="http://schemas.microsoft.com/office/powerpoint/2010/main" val="3554584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272</TotalTime>
  <Words>275</Words>
  <Application>Microsoft Office PowerPoint</Application>
  <PresentationFormat>Widescreen</PresentationFormat>
  <Paragraphs>18</Paragraphs>
  <Slides>5</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vt:i4>
      </vt:variant>
    </vt:vector>
  </HeadingPairs>
  <TitlesOfParts>
    <vt:vector size="10" baseType="lpstr">
      <vt:lpstr>Arial</vt:lpstr>
      <vt:lpstr>Bell MT</vt:lpstr>
      <vt:lpstr>Trebuchet MS</vt:lpstr>
      <vt:lpstr>Tw Cen MT</vt:lpstr>
      <vt:lpstr>Circuito</vt:lpstr>
      <vt:lpstr>Presentazione standard di PowerPoint</vt:lpstr>
      <vt:lpstr>Presentazione standard di PowerPoint</vt:lpstr>
      <vt:lpstr>…Li scrivemmo col carbone, sulle foglie delle pannocchie sgranate: una lista di carbone, nera come la morte, come la fine delle speranze… una scelta atroce che per alcuni sarebbe diventata un’opportunità. Come scegliere? Quale criterio utilizzare? Era tutto più grande di noi. Da quel momento, noi due eravamo i depositari di quel segreto atroce. Non ci siamo mai confrontati, mai più… Di quello che ci gelava il sangue, dei dubbi della nostra coscienza, se avessimo fatto bene o male. L’inferno nell’inferno ci siamo fatti coraggio e abbiamo rischiato…    noi la chiamavamo la lista di carbone. </vt:lpstr>
      <vt:lpstr>Presentazione standard di PowerPoint</vt:lpstr>
      <vt:lpstr>sappiamo quanto è importante la coscienza?</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COSCIENZA</dc:title>
  <dc:creator>user</dc:creator>
  <cp:lastModifiedBy>user</cp:lastModifiedBy>
  <cp:revision>19</cp:revision>
  <dcterms:created xsi:type="dcterms:W3CDTF">2017-05-22T10:06:52Z</dcterms:created>
  <dcterms:modified xsi:type="dcterms:W3CDTF">2017-05-26T07:02:18Z</dcterms:modified>
</cp:coreProperties>
</file>