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it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5" Type="http://schemas.openxmlformats.org/officeDocument/2006/relationships/image" Target="../media/image5.jpg"/><Relationship Id="rId6" Type="http://schemas.openxmlformats.org/officeDocument/2006/relationships/image" Target="../media/image1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8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5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4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5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6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8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3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2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3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7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1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0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980325" y="427800"/>
            <a:ext cx="6969300" cy="15279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it" sz="1800"/>
              <a:t>ISTITUTO COMPRENSIVO ATTIGLIANO -GUARDEA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lvl="0" algn="ctr">
              <a:spcBef>
                <a:spcPts val="0"/>
              </a:spcBef>
              <a:buNone/>
            </a:pPr>
            <a:r>
              <a:rPr b="1" lang="it"/>
              <a:t>A.S. 2016/2017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algn="ctr">
              <a:spcBef>
                <a:spcPts val="0"/>
              </a:spcBef>
              <a:buNone/>
            </a:pPr>
            <a:r>
              <a:rPr b="1" lang="it" sz="1800"/>
              <a:t>SCUOLA PRIMARIA DI PENNA IN TEVERINA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1910125" y="2355037"/>
            <a:ext cx="4818600" cy="11139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it"/>
              <a:t>LAVORO REALIZZATO DALLE CLASSI 4° E 5° NELL’AMBITO DEL PROGETTO LETTURA E NELLE ORE DI TECNOLOGIA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it"/>
              <a:t>INS. LUCCI M. ANTONIETTA</a:t>
            </a:r>
          </a:p>
        </p:txBody>
      </p:sp>
      <p:pic>
        <p:nvPicPr>
          <p:cNvPr descr="IMG_5195.JPG"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">
            <a:off x="190049" y="3677364"/>
            <a:ext cx="1720075" cy="1290048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IMG_5196.JPG"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9662" y="3656206"/>
            <a:ext cx="1776524" cy="1332393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IMG_5197.JPG"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8025" y="3636450"/>
            <a:ext cx="1776500" cy="1332375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IMG_5198.JPG" id="90" name="Shape 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39924" y="3604429"/>
            <a:ext cx="1817299" cy="1362994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FF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195.JPG"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228600"/>
            <a:ext cx="7620000" cy="4686300"/>
          </a:xfrm>
          <a:prstGeom prst="rect">
            <a:avLst/>
          </a:prstGeom>
          <a:noFill/>
          <a:ln cap="flat" cmpd="sng" w="76200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FF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719625" y="3786850"/>
            <a:ext cx="6795000" cy="1097100"/>
          </a:xfrm>
          <a:prstGeom prst="rect">
            <a:avLst/>
          </a:prstGeom>
          <a:noFill/>
          <a:ln cap="flat" cmpd="sng" w="28575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3000">
                <a:solidFill>
                  <a:srgbClr val="9900FF"/>
                </a:solidFill>
              </a:rPr>
              <a:t>I</a:t>
            </a:r>
            <a:r>
              <a:rPr lang="it" sz="3000">
                <a:solidFill>
                  <a:srgbClr val="9900FF"/>
                </a:solidFill>
              </a:rPr>
              <a:t>l lupo racconta la sua storia attraverso il suo occhio </a:t>
            </a:r>
          </a:p>
        </p:txBody>
      </p:sp>
      <p:pic>
        <p:nvPicPr>
          <p:cNvPr descr="IMG_5339.JPG"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0400" y="549275"/>
            <a:ext cx="5863125" cy="3237575"/>
          </a:xfrm>
          <a:prstGeom prst="rect">
            <a:avLst/>
          </a:prstGeom>
          <a:noFill/>
          <a:ln cap="flat" cmpd="sng" w="38100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40.JPG"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750" y="121650"/>
            <a:ext cx="5456574" cy="3365474"/>
          </a:xfrm>
          <a:prstGeom prst="rect">
            <a:avLst/>
          </a:prstGeom>
          <a:noFill/>
          <a:ln cap="flat" cmpd="sng" w="762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60" name="Shape 160"/>
          <p:cNvSpPr/>
          <p:nvPr/>
        </p:nvSpPr>
        <p:spPr>
          <a:xfrm>
            <a:off x="532200" y="4243733"/>
            <a:ext cx="8191377" cy="562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00FFFF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L' OCCHIO SI FA SEMPRE PIU' GRANDE COME UNA LUNA ROSSA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6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9900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41.JPG"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750" y="99125"/>
            <a:ext cx="6876625" cy="3913525"/>
          </a:xfrm>
          <a:prstGeom prst="rect">
            <a:avLst/>
          </a:prstGeom>
          <a:noFill/>
          <a:ln cap="flat" cmpd="sng" w="7620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66" name="Shape 166"/>
          <p:cNvSpPr/>
          <p:nvPr/>
        </p:nvSpPr>
        <p:spPr>
          <a:xfrm>
            <a:off x="0" y="4239825"/>
            <a:ext cx="9144046" cy="779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rgbClr val="FF00FF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00FF"/>
                </a:solidFill>
                <a:latin typeface="Arial"/>
              </a:rPr>
              <a:t>E L 'OCCHIO INIZIA A BRUCIARE COME UN VERO INCENDIO CHE DA PICCOLO DIVENTA GRANDE</a:t>
            </a: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6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FF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42.JPG"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575" y="82500"/>
            <a:ext cx="6789874" cy="3292825"/>
          </a:xfrm>
          <a:prstGeom prst="rect">
            <a:avLst/>
          </a:prstGeom>
          <a:noFill/>
          <a:ln cap="flat" cmpd="sng" w="7620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72" name="Shape 172"/>
          <p:cNvSpPr txBox="1"/>
          <p:nvPr/>
        </p:nvSpPr>
        <p:spPr>
          <a:xfrm>
            <a:off x="753450" y="3833775"/>
            <a:ext cx="7637100" cy="10734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NELL’OCCHIO DEL LUPO SI VEDONO: LA MAMMA FIAMMA NERA, I CINQUE ROSSINI,LUPO AZZURRO E PAILLETTE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6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00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43.JPG"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0150" y="110325"/>
            <a:ext cx="5462974" cy="3231474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78" name="Shape 178"/>
          <p:cNvSpPr txBox="1"/>
          <p:nvPr/>
        </p:nvSpPr>
        <p:spPr>
          <a:xfrm>
            <a:off x="1276925" y="3900850"/>
            <a:ext cx="6876600" cy="693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FIAMMA NERA RACCONTAVA AI SUOI PICCOLI LE STORIE SUI CACCIATORI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6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00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44.JPG"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2400" y="141200"/>
            <a:ext cx="5143475" cy="2954575"/>
          </a:xfrm>
          <a:prstGeom prst="rect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84" name="Shape 184"/>
          <p:cNvSpPr txBox="1"/>
          <p:nvPr/>
        </p:nvSpPr>
        <p:spPr>
          <a:xfrm>
            <a:off x="1251125" y="3710750"/>
            <a:ext cx="6261600" cy="905700"/>
          </a:xfrm>
          <a:prstGeom prst="rect">
            <a:avLst/>
          </a:prstGeom>
          <a:solidFill>
            <a:srgbClr val="FF00FF"/>
          </a:solidFill>
          <a:ln cap="flat" cmpd="sng" w="762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PAILETTE ERA LA PIU’ RICERCATA E DESIDERATA PER LA SUA PELLICCIA DORATA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6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6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FF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45.JPG"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1800" y="141225"/>
            <a:ext cx="5496499" cy="3111125"/>
          </a:xfrm>
          <a:prstGeom prst="rect">
            <a:avLst/>
          </a:prstGeom>
          <a:noFill/>
          <a:ln cap="flat" cmpd="sng" w="762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90" name="Shape 190"/>
          <p:cNvSpPr txBox="1"/>
          <p:nvPr/>
        </p:nvSpPr>
        <p:spPr>
          <a:xfrm>
            <a:off x="1527650" y="3677225"/>
            <a:ext cx="5496600" cy="1017600"/>
          </a:xfrm>
          <a:prstGeom prst="rect">
            <a:avLst/>
          </a:prstGeom>
          <a:solidFill>
            <a:srgbClr val="FFFF00"/>
          </a:solidFill>
          <a:ln cap="flat" cmpd="sng" w="762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SICCOME ERA UNA LUPACCHIOTTA MOLTO CURIOSA,VOLLE VEDERE COME ERANO GLI UOMINI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6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00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46.JPG"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7425" y="317000"/>
            <a:ext cx="5557175" cy="3083674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96" name="Shape 196"/>
          <p:cNvSpPr txBox="1"/>
          <p:nvPr/>
        </p:nvSpPr>
        <p:spPr>
          <a:xfrm>
            <a:off x="1172950" y="4225150"/>
            <a:ext cx="6722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 txBox="1"/>
          <p:nvPr/>
        </p:nvSpPr>
        <p:spPr>
          <a:xfrm>
            <a:off x="1021600" y="3708025"/>
            <a:ext cx="7264800" cy="8475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it" sz="1800">
                <a:solidFill>
                  <a:srgbClr val="FF9900"/>
                </a:solidFill>
              </a:rPr>
              <a:t>UNA SERA PAILLETTE ANDO’ ALL’ACCAMPAMENTO DEGLI UOMINI PERO’ FU CATTURATA</a:t>
            </a: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9900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47.JPG" id="202" name="Shape 202"/>
          <p:cNvPicPr preferRelativeResize="0"/>
          <p:nvPr/>
        </p:nvPicPr>
        <p:blipFill/>
        <p:spPr>
          <a:xfrm>
            <a:off x="1227074" y="117075"/>
            <a:ext cx="6855049" cy="340625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03" name="Shape 203"/>
          <p:cNvSpPr txBox="1"/>
          <p:nvPr/>
        </p:nvSpPr>
        <p:spPr>
          <a:xfrm>
            <a:off x="2282850" y="1437825"/>
            <a:ext cx="37800" cy="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1813725" y="3708900"/>
            <a:ext cx="5864700" cy="996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it">
                <a:solidFill>
                  <a:srgbClr val="00FF00"/>
                </a:solidFill>
              </a:rPr>
              <a:t>LUPO AZZURRO NON SI FIDAVA DI PAILLETTE E LA SEGUI’ DI NASCOSTO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00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31.JPG"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837" y="336137"/>
            <a:ext cx="6638324" cy="447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00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48.JPG" id="209" name="Shape 209"/>
          <p:cNvPicPr preferRelativeResize="0"/>
          <p:nvPr/>
        </p:nvPicPr>
        <p:blipFill rotWithShape="1">
          <a:blip r:embed="rId3">
            <a:alphaModFix/>
          </a:blip>
          <a:srcRect b="12350" l="5691" r="4678" t="-1980"/>
          <a:stretch/>
        </p:blipFill>
        <p:spPr>
          <a:xfrm>
            <a:off x="1879825" y="338649"/>
            <a:ext cx="5384355" cy="3252974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10" name="Shape 210"/>
          <p:cNvSpPr txBox="1"/>
          <p:nvPr/>
        </p:nvSpPr>
        <p:spPr>
          <a:xfrm>
            <a:off x="1002625" y="3675075"/>
            <a:ext cx="6722400" cy="1110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it">
                <a:solidFill>
                  <a:srgbClr val="0000FF"/>
                </a:solidFill>
              </a:rPr>
              <a:t>LUPO AZZURRO RIUSCI’ A SALVARLA MA UNO DEGLI UOMINI PRESE UN BASTONE CON IL FUOCO E ACCECO’ UN OCCHIO DEL LUPO. </a:t>
            </a:r>
          </a:p>
          <a:p>
            <a:pPr lvl="0">
              <a:spcBef>
                <a:spcPts val="0"/>
              </a:spcBef>
              <a:buNone/>
            </a:pPr>
            <a:r>
              <a:rPr b="1" lang="it">
                <a:solidFill>
                  <a:srgbClr val="0000FF"/>
                </a:solidFill>
              </a:rPr>
              <a:t>ECCO PERCHE’ ORA E’ ALLO ZOO</a:t>
            </a: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4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FF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49.JPG"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774" y="285750"/>
            <a:ext cx="7189600" cy="4572000"/>
          </a:xfrm>
          <a:prstGeom prst="rect">
            <a:avLst/>
          </a:prstGeom>
          <a:noFill/>
          <a:ln cap="flat" cmpd="sng" w="762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50.JPG"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050" y="231575"/>
            <a:ext cx="7432849" cy="4572000"/>
          </a:xfrm>
          <a:prstGeom prst="rect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00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196.JPG"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400" y="214775"/>
            <a:ext cx="7709099" cy="4572000"/>
          </a:xfrm>
          <a:prstGeom prst="rect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FF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51.JPG"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700" y="282425"/>
            <a:ext cx="6111649" cy="3469625"/>
          </a:xfrm>
          <a:prstGeom prst="rect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31" name="Shape 231"/>
          <p:cNvSpPr txBox="1"/>
          <p:nvPr/>
        </p:nvSpPr>
        <p:spPr>
          <a:xfrm>
            <a:off x="1380850" y="3854800"/>
            <a:ext cx="6511200" cy="759600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rgbClr val="FF0000"/>
                </a:solidFill>
              </a:rPr>
              <a:t>Ora nell’occhio del ragazzo si vede la sua storia: durante la guerra Africa viene affidato da sua madre al mercante Toa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8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52.JPG"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4450" y="349900"/>
            <a:ext cx="5819725" cy="3009124"/>
          </a:xfrm>
          <a:prstGeom prst="rect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37" name="Shape 237"/>
          <p:cNvSpPr txBox="1"/>
          <p:nvPr/>
        </p:nvSpPr>
        <p:spPr>
          <a:xfrm>
            <a:off x="874750" y="3603950"/>
            <a:ext cx="6717900" cy="7839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Il ragazzo viaggia attraverso il deserto del Sahara sopra la gobba del dromedario Pignatta insieme al mercante Toa</a:t>
            </a: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9900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53.JPG"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4400" y="350650"/>
            <a:ext cx="4972050" cy="2886075"/>
          </a:xfrm>
          <a:prstGeom prst="rect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43" name="Shape 243"/>
          <p:cNvSpPr txBox="1"/>
          <p:nvPr/>
        </p:nvSpPr>
        <p:spPr>
          <a:xfrm>
            <a:off x="2694225" y="513175"/>
            <a:ext cx="6717900" cy="7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 txBox="1"/>
          <p:nvPr/>
        </p:nvSpPr>
        <p:spPr>
          <a:xfrm>
            <a:off x="5155175" y="4583675"/>
            <a:ext cx="6717900" cy="7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 txBox="1"/>
          <p:nvPr/>
        </p:nvSpPr>
        <p:spPr>
          <a:xfrm>
            <a:off x="4525350" y="4467025"/>
            <a:ext cx="6717900" cy="7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 txBox="1"/>
          <p:nvPr/>
        </p:nvSpPr>
        <p:spPr>
          <a:xfrm>
            <a:off x="3032450" y="4502025"/>
            <a:ext cx="6717900" cy="7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 txBox="1"/>
          <p:nvPr/>
        </p:nvSpPr>
        <p:spPr>
          <a:xfrm>
            <a:off x="2740875" y="4035500"/>
            <a:ext cx="11700" cy="1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 txBox="1"/>
          <p:nvPr/>
        </p:nvSpPr>
        <p:spPr>
          <a:xfrm>
            <a:off x="676475" y="4058825"/>
            <a:ext cx="6717900" cy="783900"/>
          </a:xfrm>
          <a:prstGeom prst="rect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Africa la sera racconta le storia agli abitanti del Deserto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00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55.JPG"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4300" y="375200"/>
            <a:ext cx="5591175" cy="2790825"/>
          </a:xfrm>
          <a:prstGeom prst="rect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54" name="Shape 254"/>
          <p:cNvSpPr txBox="1"/>
          <p:nvPr/>
        </p:nvSpPr>
        <p:spPr>
          <a:xfrm>
            <a:off x="462775" y="3825550"/>
            <a:ext cx="6717900" cy="783900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Un giorno il mercante Toa vende tutto compreso Pignatta e Africa</a:t>
            </a: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00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/>
        </p:nvSpPr>
        <p:spPr>
          <a:xfrm>
            <a:off x="-1189650" y="3883875"/>
            <a:ext cx="6717900" cy="7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5354.JPG"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3600" y="129075"/>
            <a:ext cx="5010150" cy="25527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61" name="Shape 261"/>
          <p:cNvSpPr txBox="1"/>
          <p:nvPr/>
        </p:nvSpPr>
        <p:spPr>
          <a:xfrm>
            <a:off x="594850" y="3452325"/>
            <a:ext cx="6717900" cy="7839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Africa una mattina si sveglia,non trova più Pignatta e il mercante Toa gli dice che lui è stato venduto al Re delle Capre.</a:t>
            </a: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FF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57.JPG"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7050" y="373125"/>
            <a:ext cx="4981575" cy="2838450"/>
          </a:xfrm>
          <a:prstGeom prst="rect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67" name="Shape 267"/>
          <p:cNvSpPr txBox="1"/>
          <p:nvPr/>
        </p:nvSpPr>
        <p:spPr>
          <a:xfrm>
            <a:off x="944425" y="3761725"/>
            <a:ext cx="6717900" cy="7839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rgbClr val="FFFF00"/>
                </a:solidFill>
              </a:rPr>
              <a:t>Africa N’Bia ora è nell’Africa Grigia diventa pastore e guarda il gregge di pecore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00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32.JPG"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2551" y="626787"/>
            <a:ext cx="5704549" cy="388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6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FF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56.JPG"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1950" y="212050"/>
            <a:ext cx="6096000" cy="45720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9DAF8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197.JPG"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025" y="277175"/>
            <a:ext cx="7423924" cy="4733100"/>
          </a:xfrm>
          <a:prstGeom prst="rect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FA8DC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58.JPG"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800" y="319975"/>
            <a:ext cx="7146400" cy="2915449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83" name="Shape 283"/>
          <p:cNvSpPr txBox="1"/>
          <p:nvPr/>
        </p:nvSpPr>
        <p:spPr>
          <a:xfrm>
            <a:off x="1784325" y="3659975"/>
            <a:ext cx="58434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800"/>
              <a:t>AFRICA RIMANE NELLA SAVANA A FARE IL PASTORE PER DUE ANNI,SI FA NUOVI AMICI COME IL GHEPARDO E LA IENA.</a:t>
            </a: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59.JPG"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775" y="228025"/>
            <a:ext cx="7786350" cy="2844324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89" name="Shape 289"/>
          <p:cNvSpPr txBox="1"/>
          <p:nvPr/>
        </p:nvSpPr>
        <p:spPr>
          <a:xfrm>
            <a:off x="1471150" y="3595175"/>
            <a:ext cx="5955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800"/>
              <a:t>ANCHE QUI AFRICA E’ BRAVISSIMO A RACCONTARE STORIE AGLI ABITANTI </a:t>
            </a:r>
          </a:p>
        </p:txBody>
      </p:sp>
    </p:spTree>
  </p:cSld>
  <p:clrMapOvr>
    <a:masterClrMapping/>
  </p:clrMapOvr>
  <p:transition spd="slow">
    <p:push dir="r"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00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60.JPG"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3650" y="289550"/>
            <a:ext cx="6404725" cy="28284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95" name="Shape 295"/>
          <p:cNvSpPr txBox="1"/>
          <p:nvPr/>
        </p:nvSpPr>
        <p:spPr>
          <a:xfrm>
            <a:off x="1713550" y="3524575"/>
            <a:ext cx="50817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800"/>
              <a:t>UNA NOTTE SCOMPAIONO LE CAPRE INSIEME ALLA IENA E AL  GHEPARDO COSI’ IL RE DELLE CAPRE CACCIO’ AFRICA</a:t>
            </a:r>
          </a:p>
        </p:txBody>
      </p:sp>
    </p:spTree>
  </p:cSld>
  <p:clrMapOvr>
    <a:masterClrMapping/>
  </p:clrMapOvr>
  <p:transition spd="slow">
    <p:push dir="r"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FF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61.JPG"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825" y="410350"/>
            <a:ext cx="6311099" cy="2898874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301" name="Shape 301"/>
          <p:cNvSpPr txBox="1"/>
          <p:nvPr/>
        </p:nvSpPr>
        <p:spPr>
          <a:xfrm>
            <a:off x="681150" y="3811775"/>
            <a:ext cx="50301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 txBox="1"/>
          <p:nvPr/>
        </p:nvSpPr>
        <p:spPr>
          <a:xfrm>
            <a:off x="794675" y="3837975"/>
            <a:ext cx="50301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800"/>
              <a:t>ALLORA AFRICA PRENDE UN AUTOBUS CHE LO PORTA NELL’AFRICA VERDE</a:t>
            </a:r>
          </a:p>
        </p:txBody>
      </p:sp>
    </p:spTree>
  </p:cSld>
  <p:clrMapOvr>
    <a:masterClrMapping/>
  </p:clrMapOvr>
  <p:transition spd="slow">
    <p:push dir="r"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9900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62.JPG" id="307" name="Shape 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200" y="380125"/>
            <a:ext cx="7033225" cy="28586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308" name="Shape 308"/>
          <p:cNvSpPr txBox="1"/>
          <p:nvPr/>
        </p:nvSpPr>
        <p:spPr>
          <a:xfrm>
            <a:off x="620025" y="3785575"/>
            <a:ext cx="50301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800"/>
              <a:t>DURANTE IL VIAGGIO IL PULMINO SI RIBALTA E AFRICA SI FA MALE</a:t>
            </a:r>
          </a:p>
        </p:txBody>
      </p:sp>
    </p:spTree>
  </p:cSld>
  <p:clrMapOvr>
    <a:masterClrMapping/>
  </p:clrMapOvr>
  <p:transition spd="slow">
    <p:push dir="r"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00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63.JPG" id="313" name="Shape 3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625" y="564249"/>
            <a:ext cx="7986249" cy="36948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push dir="r"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00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198.JPG" id="318" name="Shape 3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25" y="188050"/>
            <a:ext cx="7949774" cy="4572000"/>
          </a:xfrm>
          <a:prstGeom prst="rect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73763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64.JPG" id="323" name="Shape 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">
            <a:off x="1234149" y="434754"/>
            <a:ext cx="6082049" cy="3056214"/>
          </a:xfrm>
          <a:prstGeom prst="rect">
            <a:avLst/>
          </a:prstGeom>
          <a:noFill/>
          <a:ln cap="flat" cmpd="sng" w="1143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324" name="Shape 324"/>
          <p:cNvSpPr txBox="1"/>
          <p:nvPr/>
        </p:nvSpPr>
        <p:spPr>
          <a:xfrm>
            <a:off x="819450" y="3817625"/>
            <a:ext cx="7505100" cy="902400"/>
          </a:xfrm>
          <a:prstGeom prst="rect">
            <a:avLst/>
          </a:prstGeom>
          <a:solidFill>
            <a:srgbClr val="11E7CE">
              <a:alpha val="46920"/>
            </a:srgbClr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Africa viene curato da Ma’Bia e diventa figlio di Pa’Bia e Ma’Bia ,vive in una palafitta nella foresta tropicale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855025" y="-59375"/>
            <a:ext cx="68403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F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33.JPG"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275" y="439400"/>
            <a:ext cx="5572175" cy="3131124"/>
          </a:xfrm>
          <a:prstGeom prst="rect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06" name="Shape 106"/>
          <p:cNvSpPr/>
          <p:nvPr/>
        </p:nvSpPr>
        <p:spPr>
          <a:xfrm>
            <a:off x="323625" y="4111125"/>
            <a:ext cx="8191483" cy="6746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0000FF"/>
                </a:solidFill>
                <a:latin typeface="Arial"/>
              </a:rPr>
              <a:t>UN RAGAZZO ED UN LUPO SI INCONTRANO IN UNO ZOO</a:t>
            </a: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6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65.JPG" id="330" name="Shape 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725" y="574700"/>
            <a:ext cx="6533474" cy="3759100"/>
          </a:xfrm>
          <a:prstGeom prst="rect">
            <a:avLst/>
          </a:prstGeom>
          <a:noFill/>
          <a:ln cap="flat" cmpd="sng" w="1143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331" name="Shape 331"/>
          <p:cNvSpPr txBox="1"/>
          <p:nvPr/>
        </p:nvSpPr>
        <p:spPr>
          <a:xfrm>
            <a:off x="2101924" y="4429500"/>
            <a:ext cx="4334400" cy="5463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QUI PRATICA L’AGRICOLTURA E IL COMMERCIO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8E7CC3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66.JPG" id="336" name="Shape 3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9612" y="233000"/>
            <a:ext cx="6226724" cy="3331300"/>
          </a:xfrm>
          <a:prstGeom prst="rect">
            <a:avLst/>
          </a:prstGeom>
          <a:noFill/>
          <a:ln cap="flat" cmpd="sng" w="114300">
            <a:solidFill>
              <a:srgbClr val="F7BE3E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337" name="Shape 337"/>
          <p:cNvSpPr txBox="1"/>
          <p:nvPr/>
        </p:nvSpPr>
        <p:spPr>
          <a:xfrm>
            <a:off x="1021275" y="3871350"/>
            <a:ext cx="6923400" cy="8667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CONTINUANDO A RACCONTARE STORIE,DIVENTA AMICO DI UN GORILLA</a:t>
            </a: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C0000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67.JPG" id="342" name="Shape 3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6875" y="254100"/>
            <a:ext cx="6830250" cy="3578524"/>
          </a:xfrm>
          <a:prstGeom prst="rect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343" name="Shape 343"/>
          <p:cNvSpPr txBox="1"/>
          <p:nvPr/>
        </p:nvSpPr>
        <p:spPr>
          <a:xfrm>
            <a:off x="1686300" y="4168250"/>
            <a:ext cx="5700000" cy="4989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UN GIORNO PA’BIA PENSA DI ANDARSENE PERCHE’ GLI UOMINI STANNO TAGLIANDO LA FORESTA</a:t>
            </a: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00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/>
        </p:nvSpPr>
        <p:spPr>
          <a:xfrm>
            <a:off x="758075" y="648275"/>
            <a:ext cx="4864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5368.JPG" id="349" name="Shape 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7324" y="295675"/>
            <a:ext cx="5439099" cy="3467874"/>
          </a:xfrm>
          <a:prstGeom prst="rect">
            <a:avLst/>
          </a:prstGeom>
          <a:noFill/>
          <a:ln cap="flat" cmpd="sng" w="1143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350" name="Shape 350"/>
          <p:cNvSpPr txBox="1"/>
          <p:nvPr/>
        </p:nvSpPr>
        <p:spPr>
          <a:xfrm>
            <a:off x="1638800" y="4073225"/>
            <a:ext cx="5783400" cy="6294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PA’BIA DECIDE COSI’ DI TRASFERIRSI NELL’ALTRO MONDO,CIOE’ NEL MONDO MODERNO</a:t>
            </a: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4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69.JPG" id="355" name="Shape 3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8837" y="285725"/>
            <a:ext cx="6546324" cy="4572050"/>
          </a:xfrm>
          <a:prstGeom prst="rect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00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71.JPG" id="360" name="Shape 3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2425" y="92550"/>
            <a:ext cx="6743724" cy="3813874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361" name="Shape 361"/>
          <p:cNvSpPr txBox="1"/>
          <p:nvPr/>
        </p:nvSpPr>
        <p:spPr>
          <a:xfrm>
            <a:off x="1222600" y="4153300"/>
            <a:ext cx="7204200" cy="7011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NELLO ZOO DI PARIGI AFRICA RITROVA TUTTI I SUOI AMICI (IL GHEPARDO,LA IENA,LE CAPRE IL GORILLA) SONO FELICI DI RIVEDERSI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FF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72.JPG" id="366" name="Shape 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724" y="232249"/>
            <a:ext cx="6137599" cy="3502249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367" name="Shape 367"/>
          <p:cNvSpPr txBox="1"/>
          <p:nvPr/>
        </p:nvSpPr>
        <p:spPr>
          <a:xfrm>
            <a:off x="1003000" y="4296875"/>
            <a:ext cx="7415400" cy="6420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RITROVA ANCHE PIGNATTA CHE ERA STATO IMMOBILE FINO AD ALLORA MA VEDENDO AFRICA RICOMINCIA A SALTARE</a:t>
            </a: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70.JPG" id="372" name="Shape 372"/>
          <p:cNvPicPr preferRelativeResize="0"/>
          <p:nvPr/>
        </p:nvPicPr>
        <p:blipFill rotWithShape="1">
          <a:blip r:embed="rId3">
            <a:alphaModFix/>
          </a:blip>
          <a:srcRect b="0" l="-1240" r="1240" t="0"/>
          <a:stretch/>
        </p:blipFill>
        <p:spPr>
          <a:xfrm>
            <a:off x="1863962" y="69975"/>
            <a:ext cx="5649375" cy="3656575"/>
          </a:xfrm>
          <a:prstGeom prst="rect">
            <a:avLst/>
          </a:prstGeom>
          <a:noFill/>
          <a:ln cap="flat" cmpd="sng" w="28575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373" name="Shape 373"/>
          <p:cNvSpPr txBox="1"/>
          <p:nvPr/>
        </p:nvSpPr>
        <p:spPr>
          <a:xfrm>
            <a:off x="1399600" y="3907200"/>
            <a:ext cx="6717900" cy="795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AFRICA COSI VA NELLO ZOO DI PARIGI DOVE PA’BIA DIVENTA IL GUARDIANO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00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/>
        </p:nvSpPr>
        <p:spPr>
          <a:xfrm>
            <a:off x="3359025" y="1201325"/>
            <a:ext cx="6717900" cy="7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5373.JPG" id="379" name="Shape 3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0825" y="136226"/>
            <a:ext cx="5648199" cy="3346675"/>
          </a:xfrm>
          <a:prstGeom prst="rect">
            <a:avLst/>
          </a:prstGeom>
          <a:noFill/>
          <a:ln cap="flat" cmpd="sng" w="28575">
            <a:solidFill>
              <a:srgbClr val="76A5A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380" name="Shape 380"/>
          <p:cNvSpPr txBox="1"/>
          <p:nvPr/>
        </p:nvSpPr>
        <p:spPr>
          <a:xfrm>
            <a:off x="4339100" y="1374625"/>
            <a:ext cx="971400" cy="1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1" name="Shape 381"/>
          <p:cNvSpPr txBox="1"/>
          <p:nvPr/>
        </p:nvSpPr>
        <p:spPr>
          <a:xfrm>
            <a:off x="1340850" y="3857700"/>
            <a:ext cx="6047100" cy="9459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A QUESTO PUNTO IL LUPO RIAPRE L’OCCHIO CHE AVEVA VOLUTO TENERE CHIUSO PERCHE’ ORA LO SPETTACOLO DA VEDERE E’ DI FELICITA’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9900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74.JPG" id="386" name="Shape 386"/>
          <p:cNvPicPr preferRelativeResize="0"/>
          <p:nvPr/>
        </p:nvPicPr>
        <p:blipFill/>
        <p:spPr>
          <a:xfrm>
            <a:off x="1734812" y="208462"/>
            <a:ext cx="5324475" cy="3000375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387" name="Shape 387"/>
          <p:cNvSpPr txBox="1"/>
          <p:nvPr/>
        </p:nvSpPr>
        <p:spPr>
          <a:xfrm>
            <a:off x="2682550" y="2179800"/>
            <a:ext cx="6717900" cy="7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8" name="Shape 388"/>
          <p:cNvSpPr txBox="1"/>
          <p:nvPr/>
        </p:nvSpPr>
        <p:spPr>
          <a:xfrm>
            <a:off x="886350" y="3977175"/>
            <a:ext cx="7371300" cy="7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9" name="Shape 389"/>
          <p:cNvSpPr txBox="1"/>
          <p:nvPr/>
        </p:nvSpPr>
        <p:spPr>
          <a:xfrm>
            <a:off x="933050" y="4093800"/>
            <a:ext cx="7755900" cy="783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APPENA IL LUPO RIAPRE L’OCCHIO ANCHE IL RAGAZZO FA ALTRETTANTO</a:t>
            </a: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F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34.JPG"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7525" y="342050"/>
            <a:ext cx="5328850" cy="3539175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12" name="Shape 112"/>
          <p:cNvSpPr txBox="1"/>
          <p:nvPr/>
        </p:nvSpPr>
        <p:spPr>
          <a:xfrm>
            <a:off x="554450" y="4471075"/>
            <a:ext cx="67950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x="696025" y="4341300"/>
            <a:ext cx="6795000" cy="8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70775" y="4128950"/>
            <a:ext cx="88479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/>
        </p:nvSpPr>
        <p:spPr>
          <a:xfrm>
            <a:off x="920175" y="4128950"/>
            <a:ext cx="67950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235950" y="4176150"/>
            <a:ext cx="75972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9900FF"/>
              </a:solidFill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460100" y="4128950"/>
            <a:ext cx="8529300" cy="958200"/>
          </a:xfrm>
          <a:prstGeom prst="rect">
            <a:avLst/>
          </a:prstGeom>
          <a:noFill/>
          <a:ln cap="flat" cmpd="sng" w="2857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3000">
                <a:solidFill>
                  <a:srgbClr val="9900FF"/>
                </a:solidFill>
              </a:rPr>
              <a:t>I</a:t>
            </a:r>
            <a:r>
              <a:rPr lang="it" sz="3000">
                <a:solidFill>
                  <a:srgbClr val="9900FF"/>
                </a:solidFill>
              </a:rPr>
              <a:t>l ragazzo è immobile davanti alla gabbia del lupo</a:t>
            </a:r>
            <a:r>
              <a:rPr lang="it" sz="3000"/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D9EEB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75.JPG" id="394" name="Shape 3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1950" y="410550"/>
            <a:ext cx="5010150" cy="30861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395" name="Shape 395"/>
          <p:cNvSpPr txBox="1"/>
          <p:nvPr/>
        </p:nvSpPr>
        <p:spPr>
          <a:xfrm>
            <a:off x="1866125" y="4035500"/>
            <a:ext cx="6321600" cy="6300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ORA NEVICA E FINALMENTE SONO TUTTI FELICI </a:t>
            </a:r>
          </a:p>
        </p:txBody>
      </p:sp>
    </p:spTree>
  </p:cSld>
  <p:clrMapOvr>
    <a:masterClrMapping/>
  </p:clrMapOvr>
  <p:transition spd="slow">
    <p:push dir="r"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199.JPG" id="400" name="Shape 4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550" y="285750"/>
            <a:ext cx="7718049" cy="4572000"/>
          </a:xfrm>
          <a:prstGeom prst="rect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FF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200.JPG" id="405" name="Shape 4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050" y="268250"/>
            <a:ext cx="6898099" cy="4722625"/>
          </a:xfrm>
          <a:prstGeom prst="rect">
            <a:avLst/>
          </a:prstGeom>
          <a:noFill/>
          <a:ln cap="flat" cmpd="sng" w="762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F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50" y="3928400"/>
            <a:ext cx="9144000" cy="1061700"/>
          </a:xfrm>
          <a:prstGeom prst="rect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3000">
                <a:solidFill>
                  <a:srgbClr val="9900FF"/>
                </a:solidFill>
              </a:rPr>
              <a:t>I</a:t>
            </a:r>
            <a:r>
              <a:rPr lang="it" sz="3000">
                <a:solidFill>
                  <a:srgbClr val="9900FF"/>
                </a:solidFill>
              </a:rPr>
              <a:t>l lupo è stupito e sorpreso e cammina avanti e indietro </a:t>
            </a:r>
          </a:p>
        </p:txBody>
      </p:sp>
      <p:pic>
        <p:nvPicPr>
          <p:cNvPr descr="IMG_5335.JPG"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125" y="330325"/>
            <a:ext cx="6311400" cy="3541600"/>
          </a:xfrm>
          <a:prstGeom prst="rect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F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-25" y="3456525"/>
            <a:ext cx="9144000" cy="16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 txBox="1"/>
          <p:nvPr/>
        </p:nvSpPr>
        <p:spPr>
          <a:xfrm>
            <a:off x="-25" y="3539175"/>
            <a:ext cx="9144000" cy="1639800"/>
          </a:xfrm>
          <a:prstGeom prst="rect">
            <a:avLst/>
          </a:prstGeom>
          <a:noFill/>
          <a:ln cap="flat" cmpd="sng" w="28575">
            <a:solidFill>
              <a:srgbClr val="8E7CC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3000">
                <a:solidFill>
                  <a:srgbClr val="9900FF"/>
                </a:solidFill>
              </a:rPr>
              <a:t>I</a:t>
            </a:r>
            <a:r>
              <a:rPr lang="it" sz="3000">
                <a:solidFill>
                  <a:srgbClr val="9900FF"/>
                </a:solidFill>
              </a:rPr>
              <a:t>l ragazzo vede che il lupo ha un solo occhio, allora mette la mano sopra il suo occhio e crea un gesto di amicizia,  come se si mettesse alla pari con lui.  </a:t>
            </a:r>
          </a:p>
        </p:txBody>
      </p:sp>
      <p:pic>
        <p:nvPicPr>
          <p:cNvPr descr="IMG_5336.JPG"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650" y="71750"/>
            <a:ext cx="6466875" cy="3444700"/>
          </a:xfrm>
          <a:prstGeom prst="rect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FF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294925" y="3314950"/>
            <a:ext cx="77388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1238725" y="3668875"/>
            <a:ext cx="6795000" cy="13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613450" y="3598100"/>
            <a:ext cx="6795000" cy="1098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3000">
                <a:solidFill>
                  <a:srgbClr val="9900FF"/>
                </a:solidFill>
              </a:rPr>
              <a:t>I</a:t>
            </a:r>
            <a:r>
              <a:rPr lang="it" sz="3000">
                <a:solidFill>
                  <a:srgbClr val="9900FF"/>
                </a:solidFill>
              </a:rPr>
              <a:t>l </a:t>
            </a:r>
            <a:r>
              <a:rPr lang="it" sz="3000">
                <a:solidFill>
                  <a:srgbClr val="9900FF"/>
                </a:solidFill>
              </a:rPr>
              <a:t> ragazzo vede la storia  del lupo dentro il suo occhio  </a:t>
            </a:r>
          </a:p>
        </p:txBody>
      </p:sp>
      <p:pic>
        <p:nvPicPr>
          <p:cNvPr descr="IMG_5337.JPG"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5225" y="211375"/>
            <a:ext cx="5461850" cy="3362149"/>
          </a:xfrm>
          <a:prstGeom prst="rect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FF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5338.JPG"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3575" y="484425"/>
            <a:ext cx="7093525" cy="3727850"/>
          </a:xfrm>
          <a:prstGeom prst="rect">
            <a:avLst/>
          </a:prstGeom>
          <a:noFill/>
          <a:ln cap="flat" cmpd="sng" w="76200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